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21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70" r:id="rId15"/>
    <p:sldId id="371" r:id="rId16"/>
    <p:sldId id="372" r:id="rId17"/>
    <p:sldId id="373" r:id="rId18"/>
    <p:sldId id="374" r:id="rId19"/>
    <p:sldId id="375" r:id="rId20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97" autoAdjust="0"/>
    <p:restoredTop sz="90860" autoAdjust="0"/>
  </p:normalViewPr>
  <p:slideViewPr>
    <p:cSldViewPr snapToObjects="1">
      <p:cViewPr>
        <p:scale>
          <a:sx n="60" d="100"/>
          <a:sy n="60" d="100"/>
        </p:scale>
        <p:origin x="-1434" y="-132"/>
      </p:cViewPr>
      <p:guideLst>
        <p:guide orient="horz" pos="1344"/>
        <p:guide pos="8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9.xml"/><Relationship Id="rId3" Type="http://schemas.openxmlformats.org/officeDocument/2006/relationships/slide" Target="slides/slide9.xml"/><Relationship Id="rId7" Type="http://schemas.openxmlformats.org/officeDocument/2006/relationships/slide" Target="slides/slide17.xml"/><Relationship Id="rId2" Type="http://schemas.openxmlformats.org/officeDocument/2006/relationships/slide" Target="slides/slide7.xml"/><Relationship Id="rId1" Type="http://schemas.openxmlformats.org/officeDocument/2006/relationships/slide" Target="slides/slide3.xml"/><Relationship Id="rId6" Type="http://schemas.openxmlformats.org/officeDocument/2006/relationships/slide" Target="slides/slide16.xml"/><Relationship Id="rId5" Type="http://schemas.openxmlformats.org/officeDocument/2006/relationships/slide" Target="slides/slide14.xml"/><Relationship Id="rId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4BB502D-3142-4AE7-9840-D36A91FE93A8}" type="datetimeFigureOut">
              <a:rPr lang="en-US"/>
              <a:pPr>
                <a:defRPr/>
              </a:pPr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3AEE15C-B994-48B4-8411-0AB0432A7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75E63B-AD40-487B-9C05-73F41B363B4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B86A-F15C-4922-963A-D1C6BF40B4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C0061-3AF2-4FB4-ACDA-8BC39314E8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1BF2-14C8-4B23-BA83-DD3E1D03CA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36151-A794-47A2-B9D9-835F405F69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2884-5813-4B27-8911-AE1B789FF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D891-68F4-4736-BBE6-AA8A89329B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A7F86-0B37-4C05-8140-16071CB352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2368C-972A-4F64-AA45-FE0A9EC751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F0BA3-1A73-46EB-9802-DD3C43D547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E472B-4B0D-47E1-948C-2708AF99A9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3ADF-F18C-4D7A-9945-3606ED3592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B2A74-46C6-4A00-9D21-F9E0F60414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2390A-2158-40A7-926B-2825EC507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499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99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3A11881-394E-4A3F-B1EB-7BF12F90E3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8500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03" r:id="rId2"/>
    <p:sldLayoutId id="2147483915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16" r:id="rId9"/>
    <p:sldLayoutId id="2147483909" r:id="rId10"/>
    <p:sldLayoutId id="2147483910" r:id="rId11"/>
    <p:sldLayoutId id="2147483912" r:id="rId12"/>
    <p:sldLayoutId id="21474839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jpeg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981200" y="1828800"/>
            <a:ext cx="4953000" cy="1143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4400"/>
              <a:t>AERODYNAMICS</a:t>
            </a:r>
          </a:p>
        </p:txBody>
      </p:sp>
      <p:sp>
        <p:nvSpPr>
          <p:cNvPr id="89091" name="TextBox 2"/>
          <p:cNvSpPr txBox="1">
            <a:spLocks noChangeArrowheads="1"/>
          </p:cNvSpPr>
          <p:nvPr/>
        </p:nvSpPr>
        <p:spPr bwMode="auto">
          <a:xfrm>
            <a:off x="2500313" y="3714750"/>
            <a:ext cx="4143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IQ">
                <a:ea typeface="Majalla UI"/>
              </a:rPr>
              <a:t>د. محمد  خضير عباس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If the flow is </a:t>
            </a:r>
            <a:r>
              <a:rPr lang="en-US" altLang="zh-TW" smtClean="0">
                <a:solidFill>
                  <a:schemeClr val="hlink"/>
                </a:solidFill>
              </a:rPr>
              <a:t>irrotational</a:t>
            </a:r>
            <a:r>
              <a:rPr lang="en-US" altLang="zh-TW" smtClean="0"/>
              <a:t> (</a:t>
            </a:r>
            <a:r>
              <a:rPr lang="en-US" altLang="zh-TW" smtClean="0">
                <a:sym typeface="Symbol" pitchFamily="18" charset="2"/>
              </a:rPr>
              <a:t>x</a:t>
            </a:r>
            <a:r>
              <a:rPr lang="en-US" altLang="zh-TW" b="1" smtClean="0">
                <a:sym typeface="Symbol" pitchFamily="18" charset="2"/>
              </a:rPr>
              <a:t>V</a:t>
            </a:r>
            <a:r>
              <a:rPr lang="en-US" altLang="zh-TW" smtClean="0">
                <a:sym typeface="Symbol" pitchFamily="18" charset="2"/>
              </a:rPr>
              <a:t>=0) everywhere with the contour of integration, then </a:t>
            </a:r>
            <a:r>
              <a:rPr lang="el-GR" altLang="zh-TW" smtClean="0">
                <a:sym typeface="Symbol" pitchFamily="18" charset="2"/>
              </a:rPr>
              <a:t>Γ</a:t>
            </a:r>
            <a:r>
              <a:rPr lang="en-US" altLang="zh-TW" smtClean="0">
                <a:sym typeface="Symbol" pitchFamily="18" charset="2"/>
              </a:rPr>
              <a:t>= 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Stream function and velocity potential</a:t>
            </a:r>
          </a:p>
        </p:txBody>
      </p:sp>
      <p:sp>
        <p:nvSpPr>
          <p:cNvPr id="266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Stream function</a:t>
            </a:r>
          </a:p>
          <a:p>
            <a:pPr lvl="1" eaLnBrk="1" hangingPunct="1"/>
            <a:r>
              <a:rPr lang="en-US" altLang="zh-TW" smtClean="0"/>
              <a:t>For two-dimensional steady flow, a streamline equation is given by setting the stream function equal to a contant.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For incompressible flow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403350" y="3141663"/>
          <a:ext cx="1438275" cy="479425"/>
        </p:xfrm>
        <a:graphic>
          <a:graphicData uri="http://schemas.openxmlformats.org/presentationml/2006/ole">
            <p:oleObj spid="_x0000_s26626" name="方程式" r:id="rId3" imgW="799920" imgH="2664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1403350" y="4005263"/>
          <a:ext cx="2085975" cy="1549400"/>
        </p:xfrm>
        <a:graphic>
          <a:graphicData uri="http://schemas.openxmlformats.org/presentationml/2006/ole">
            <p:oleObj spid="_x0000_s26627" name="方程式" r:id="rId4" imgW="1282680" imgH="952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55015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Velocity potential</a:t>
            </a:r>
          </a:p>
          <a:p>
            <a:pPr lvl="1" eaLnBrk="1" hangingPunct="1"/>
            <a:r>
              <a:rPr lang="en-US" altLang="zh-TW" smtClean="0"/>
              <a:t>For an irrotational flow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We can find a scalar function </a:t>
            </a:r>
            <a:r>
              <a:rPr lang="el-GR" altLang="zh-TW" smtClean="0"/>
              <a:t>φ</a:t>
            </a:r>
            <a:r>
              <a:rPr lang="en-US" altLang="zh-TW" smtClean="0"/>
              <a:t> such that </a:t>
            </a:r>
            <a:r>
              <a:rPr lang="en-US" altLang="zh-TW" b="1" smtClean="0"/>
              <a:t>V </a:t>
            </a:r>
            <a:r>
              <a:rPr lang="en-US" altLang="zh-TW" smtClean="0"/>
              <a:t>is given by the gradient of </a:t>
            </a:r>
            <a:r>
              <a:rPr lang="el-GR" altLang="zh-TW" smtClean="0"/>
              <a:t>φ</a:t>
            </a:r>
            <a:r>
              <a:rPr lang="en-US" altLang="zh-TW" smtClean="0"/>
              <a:t> which</a:t>
            </a:r>
            <a:r>
              <a:rPr lang="en-US" altLang="zh-TW" b="1" smtClean="0"/>
              <a:t> </a:t>
            </a:r>
            <a:r>
              <a:rPr lang="en-US" altLang="zh-TW" smtClean="0"/>
              <a:t>is</a:t>
            </a:r>
            <a:r>
              <a:rPr lang="en-US" altLang="zh-TW" b="1" smtClean="0"/>
              <a:t> </a:t>
            </a:r>
            <a:r>
              <a:rPr lang="en-US" altLang="zh-TW" smtClean="0"/>
              <a:t>therefore called </a:t>
            </a:r>
            <a:r>
              <a:rPr lang="en-US" altLang="zh-TW" smtClean="0">
                <a:solidFill>
                  <a:schemeClr val="hlink"/>
                </a:solidFill>
              </a:rPr>
              <a:t>velocity potential</a:t>
            </a:r>
            <a:r>
              <a:rPr lang="en-US" altLang="zh-TW" smtClean="0"/>
              <a:t>.</a:t>
            </a:r>
            <a:endParaRPr lang="el-GR" altLang="zh-TW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403350" y="2565400"/>
          <a:ext cx="3309938" cy="407988"/>
        </p:xfrm>
        <a:graphic>
          <a:graphicData uri="http://schemas.openxmlformats.org/presentationml/2006/ole">
            <p:oleObj spid="_x0000_s27650" name="方程式" r:id="rId3" imgW="185400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1403350" y="4149725"/>
          <a:ext cx="3095625" cy="1363663"/>
        </p:xfrm>
        <a:graphic>
          <a:graphicData uri="http://schemas.openxmlformats.org/presentationml/2006/ole">
            <p:oleObj spid="_x0000_s27651" name="方程式" r:id="rId4" imgW="1701720" imgH="749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Relation between </a:t>
            </a:r>
            <a:r>
              <a:rPr lang="el-GR" altLang="zh-TW" sz="2800" smtClean="0">
                <a:sym typeface="Symbol" pitchFamily="18" charset="2"/>
              </a:rPr>
              <a:t></a:t>
            </a:r>
            <a:r>
              <a:rPr lang="en-US" altLang="zh-TW" sz="2800" smtClean="0"/>
              <a:t> and </a:t>
            </a:r>
            <a:r>
              <a:rPr lang="el-GR" altLang="zh-TW" sz="2800" smtClean="0">
                <a:latin typeface="Times New Roman" pitchFamily="18" charset="0"/>
                <a:cs typeface="Times New Roman" pitchFamily="18" charset="0"/>
              </a:rPr>
              <a:t>φ</a:t>
            </a:r>
            <a:endParaRPr lang="en-US" altLang="zh-TW" sz="28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altLang="zh-TW" smtClean="0">
                <a:cs typeface="Times New Roman" pitchFamily="18" charset="0"/>
              </a:rPr>
              <a:t>Equipotential lines (</a:t>
            </a:r>
            <a:r>
              <a:rPr lang="el-GR" altLang="zh-TW" smtClean="0">
                <a:cs typeface="Times New Roman" pitchFamily="18" charset="0"/>
              </a:rPr>
              <a:t>φ</a:t>
            </a:r>
            <a:r>
              <a:rPr lang="en-US" altLang="zh-TW" smtClean="0">
                <a:cs typeface="Times New Roman" pitchFamily="18" charset="0"/>
              </a:rPr>
              <a:t>= constant) and streamlines (</a:t>
            </a:r>
            <a:r>
              <a:rPr lang="el-GR" altLang="zh-TW" smtClean="0">
                <a:sym typeface="Symbol" pitchFamily="18" charset="2"/>
              </a:rPr>
              <a:t></a:t>
            </a:r>
            <a:r>
              <a:rPr lang="el-GR" altLang="zh-TW" smtClean="0"/>
              <a:t> </a:t>
            </a:r>
            <a:r>
              <a:rPr lang="en-US" altLang="zh-TW" smtClean="0"/>
              <a:t>= constant) are mutually prependicular.</a:t>
            </a:r>
            <a:endParaRPr lang="el-GR" altLang="zh-TW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Elliptical lift distribution</a:t>
            </a:r>
          </a:p>
        </p:txBody>
      </p:sp>
      <p:sp>
        <p:nvSpPr>
          <p:cNvPr id="788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84313"/>
            <a:ext cx="7550150" cy="4681537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Charateristic</a:t>
            </a:r>
          </a:p>
          <a:p>
            <a:pPr lvl="1" eaLnBrk="1" hangingPunct="1"/>
            <a:r>
              <a:rPr lang="en-US" altLang="zh-TW" smtClean="0"/>
              <a:t>Elliptical circulation distribution</a:t>
            </a:r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 where </a:t>
            </a:r>
            <a:r>
              <a:rPr lang="en-US" altLang="zh-TW" smtClean="0">
                <a:sym typeface="Symbol" pitchFamily="18" charset="2"/>
              </a:rPr>
              <a:t></a:t>
            </a:r>
            <a:r>
              <a:rPr lang="en-US" altLang="zh-TW" sz="1400" smtClean="0">
                <a:sym typeface="Symbol" pitchFamily="18" charset="2"/>
              </a:rPr>
              <a:t>0</a:t>
            </a:r>
            <a:r>
              <a:rPr lang="en-US" altLang="zh-TW" smtClean="0">
                <a:sym typeface="Symbol" pitchFamily="18" charset="2"/>
              </a:rPr>
              <a:t> is the circulation at the origin.</a:t>
            </a:r>
          </a:p>
          <a:p>
            <a:pPr lvl="1" eaLnBrk="1" hangingPunct="1"/>
            <a:r>
              <a:rPr lang="en-US" altLang="zh-TW" smtClean="0"/>
              <a:t>Elliptical lift distribution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Zero lift at the wing tips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362200"/>
          <a:ext cx="2514600" cy="898525"/>
        </p:xfrm>
        <a:graphic>
          <a:graphicData uri="http://schemas.openxmlformats.org/presentationml/2006/ole">
            <p:oleObj spid="_x0000_s78850" name="Equation" r:id="rId3" imgW="1422360" imgH="507960" progId="Equation.3">
              <p:embed/>
            </p:oleObj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1676400" y="4006850"/>
          <a:ext cx="5032375" cy="1022350"/>
        </p:xfrm>
        <a:graphic>
          <a:graphicData uri="http://schemas.openxmlformats.org/presentationml/2006/ole">
            <p:oleObj spid="_x0000_s78851" name="Equation" r:id="rId4" imgW="2501640" imgH="507960" progId="Equation.3">
              <p:embed/>
            </p:oleObj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1676400" y="5441950"/>
          <a:ext cx="2132013" cy="696913"/>
        </p:xfrm>
        <a:graphic>
          <a:graphicData uri="http://schemas.openxmlformats.org/presentationml/2006/ole">
            <p:oleObj spid="_x0000_s78852" name="Equation" r:id="rId5" imgW="12063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57338"/>
            <a:ext cx="7981950" cy="4403725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Resulting aerodynamic properties</a:t>
            </a:r>
          </a:p>
          <a:p>
            <a:pPr lvl="1" eaLnBrk="1" hangingPunct="1"/>
            <a:r>
              <a:rPr lang="en-US" altLang="zh-TW" smtClean="0"/>
              <a:t>By using the transformation </a:t>
            </a:r>
            <a:r>
              <a:rPr lang="en-US" altLang="zh-TW" i="1" smtClean="0"/>
              <a:t>y=b/2 cos</a:t>
            </a:r>
            <a:r>
              <a:rPr lang="en-US" altLang="zh-TW" i="1" smtClean="0">
                <a:sym typeface="Symbol" pitchFamily="18" charset="2"/>
              </a:rPr>
              <a:t></a:t>
            </a:r>
            <a:r>
              <a:rPr lang="en-US" altLang="zh-TW" smtClean="0">
                <a:sym typeface="Symbol" pitchFamily="18" charset="2"/>
              </a:rPr>
              <a:t>, we obtain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which states that </a:t>
            </a:r>
            <a:r>
              <a:rPr lang="en-US" altLang="zh-TW" i="1" smtClean="0">
                <a:solidFill>
                  <a:schemeClr val="hlink"/>
                </a:solidFill>
                <a:sym typeface="Symbol" pitchFamily="18" charset="2"/>
              </a:rPr>
              <a:t>downwash is constant</a:t>
            </a:r>
            <a:r>
              <a:rPr lang="en-US" altLang="zh-TW" smtClean="0">
                <a:sym typeface="Symbol" pitchFamily="18" charset="2"/>
              </a:rPr>
              <a:t> over the span for an elliptical lift distribution.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Induced angle of attack</a:t>
            </a: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524000" y="2500313"/>
          <a:ext cx="1676400" cy="852487"/>
        </p:xfrm>
        <a:graphic>
          <a:graphicData uri="http://schemas.openxmlformats.org/presentationml/2006/ole">
            <p:oleObj spid="_x0000_s79874" name="Equation" r:id="rId3" imgW="774360" imgH="393480" progId="Equation.3">
              <p:embed/>
            </p:oleObj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1524000" y="4503738"/>
          <a:ext cx="5029200" cy="906462"/>
        </p:xfrm>
        <a:graphic>
          <a:graphicData uri="http://schemas.openxmlformats.org/presentationml/2006/ole">
            <p:oleObj spid="_x0000_s79875" name="Equation" r:id="rId4" imgW="23238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22300" y="1474788"/>
            <a:ext cx="7835900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Induced drag coefficient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which states that </a:t>
            </a:r>
            <a:r>
              <a:rPr lang="en-US" altLang="zh-TW" i="1" smtClean="0"/>
              <a:t>C</a:t>
            </a:r>
            <a:r>
              <a:rPr lang="en-US" altLang="zh-TW" sz="1400" i="1" smtClean="0"/>
              <a:t>D,</a:t>
            </a:r>
            <a:r>
              <a:rPr lang="en-US" altLang="zh-TW" sz="1400" i="1" smtClean="0">
                <a:latin typeface="Times New Roman" pitchFamily="18" charset="0"/>
              </a:rPr>
              <a:t>I</a:t>
            </a:r>
            <a:r>
              <a:rPr lang="en-US" altLang="zh-TW" smtClean="0"/>
              <a:t> is proportional to the square of </a:t>
            </a:r>
            <a:r>
              <a:rPr lang="en-US" altLang="zh-TW" i="1" smtClean="0"/>
              <a:t>C</a:t>
            </a:r>
            <a:r>
              <a:rPr lang="en-US" altLang="zh-TW" sz="1400" i="1" smtClean="0"/>
              <a:t>L</a:t>
            </a:r>
            <a:r>
              <a:rPr lang="en-US" altLang="zh-TW" smtClean="0"/>
              <a:t> and inversely proportional to AR.</a:t>
            </a:r>
            <a:endParaRPr lang="en-US" altLang="zh-TW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altLang="zh-TW" smtClean="0">
                <a:solidFill>
                  <a:schemeClr val="hlink"/>
                </a:solidFill>
              </a:rPr>
              <a:t>For an elliptical lift distribution</a:t>
            </a:r>
            <a:r>
              <a:rPr lang="en-US" altLang="zh-TW" smtClean="0"/>
              <a:t>, the chord must vary elliptically along the span; that is, the </a:t>
            </a:r>
            <a:r>
              <a:rPr lang="en-US" altLang="zh-TW" smtClean="0">
                <a:solidFill>
                  <a:schemeClr val="hlink"/>
                </a:solidFill>
              </a:rPr>
              <a:t>wing planform is elliptical</a:t>
            </a:r>
            <a:r>
              <a:rPr lang="en-US" altLang="zh-TW" smtClean="0"/>
              <a:t>.</a:t>
            </a:r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447800" y="1836738"/>
          <a:ext cx="1731963" cy="906462"/>
        </p:xfrm>
        <a:graphic>
          <a:graphicData uri="http://schemas.openxmlformats.org/presentationml/2006/ole">
            <p:oleObj spid="_x0000_s80898" name="Equation" r:id="rId3" imgW="7999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/>
          <a:lstStyle/>
          <a:p>
            <a:pPr eaLnBrk="1" hangingPunct="1"/>
            <a:r>
              <a:rPr lang="en-US" altLang="zh-TW" sz="3200" smtClean="0"/>
              <a:t>General lift distribution</a:t>
            </a:r>
          </a:p>
        </p:txBody>
      </p:sp>
      <p:sp>
        <p:nvSpPr>
          <p:cNvPr id="819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sym typeface="Symbol" pitchFamily="18" charset="2"/>
              </a:rPr>
              <a:t>Characteristic 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Consider the transformation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z="1200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and assume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zh-TW" sz="1200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Fundamental equation at a given location</a:t>
            </a:r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524000" y="2438400"/>
          <a:ext cx="1787525" cy="850900"/>
        </p:xfrm>
        <a:graphic>
          <a:graphicData uri="http://schemas.openxmlformats.org/presentationml/2006/ole">
            <p:oleObj spid="_x0000_s81922" name="Equation" r:id="rId3" imgW="825480" imgH="393480" progId="Equation.3">
              <p:embed/>
            </p:oleObj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1600200" y="3505200"/>
          <a:ext cx="3438525" cy="933450"/>
        </p:xfrm>
        <a:graphic>
          <a:graphicData uri="http://schemas.openxmlformats.org/presentationml/2006/ole">
            <p:oleObj spid="_x0000_s81923" name="Equation" r:id="rId4" imgW="1587240" imgH="431640" progId="Equation.3">
              <p:embed/>
            </p:oleObj>
          </a:graphicData>
        </a:graphic>
      </p:graphicFrame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1377950" y="4754563"/>
          <a:ext cx="7537450" cy="960437"/>
        </p:xfrm>
        <a:graphic>
          <a:graphicData uri="http://schemas.openxmlformats.org/presentationml/2006/ole">
            <p:oleObj spid="_x0000_s81924" name="Equation" r:id="rId5" imgW="34797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68788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We may choose </a:t>
            </a:r>
            <a:r>
              <a:rPr lang="en-US" altLang="zh-TW" i="1" smtClean="0"/>
              <a:t>N </a:t>
            </a:r>
            <a:r>
              <a:rPr lang="en-US" altLang="zh-TW" smtClean="0"/>
              <a:t>different spanwise stations, then we can obtain</a:t>
            </a:r>
            <a:r>
              <a:rPr lang="en-US" altLang="zh-TW" i="1" smtClean="0"/>
              <a:t> N</a:t>
            </a:r>
            <a:r>
              <a:rPr lang="en-US" altLang="zh-TW" smtClean="0"/>
              <a:t> independent algebraic equations with </a:t>
            </a:r>
            <a:r>
              <a:rPr lang="en-US" altLang="zh-TW" i="1" smtClean="0"/>
              <a:t>N</a:t>
            </a:r>
            <a:r>
              <a:rPr lang="en-US" altLang="zh-TW" smtClean="0"/>
              <a:t> unknowns, namely, </a:t>
            </a:r>
            <a:r>
              <a:rPr lang="en-US" altLang="zh-TW" i="1" smtClean="0"/>
              <a:t>A</a:t>
            </a:r>
            <a:r>
              <a:rPr lang="en-US" altLang="zh-TW" sz="1400" i="1" smtClean="0"/>
              <a:t>1</a:t>
            </a:r>
            <a:r>
              <a:rPr lang="en-US" altLang="zh-TW" smtClean="0"/>
              <a:t>, </a:t>
            </a:r>
            <a:r>
              <a:rPr lang="en-US" altLang="zh-TW" i="1" smtClean="0"/>
              <a:t>A</a:t>
            </a:r>
            <a:r>
              <a:rPr lang="en-US" altLang="zh-TW" sz="1400" i="1" smtClean="0"/>
              <a:t>2</a:t>
            </a:r>
            <a:r>
              <a:rPr lang="en-US" altLang="zh-TW" smtClean="0"/>
              <a:t>, </a:t>
            </a:r>
            <a:r>
              <a:rPr lang="en-US" altLang="zh-TW" smtClean="0">
                <a:sym typeface="Symbol" pitchFamily="18" charset="2"/>
              </a:rPr>
              <a:t></a:t>
            </a:r>
            <a:r>
              <a:rPr lang="en-US" altLang="zh-TW" i="1" smtClean="0">
                <a:sym typeface="Symbol" pitchFamily="18" charset="2"/>
              </a:rPr>
              <a:t>A</a:t>
            </a:r>
            <a:r>
              <a:rPr lang="en-US" altLang="zh-TW" sz="1400" i="1" smtClean="0">
                <a:sym typeface="Symbol" pitchFamily="18" charset="2"/>
              </a:rPr>
              <a:t>N</a:t>
            </a:r>
            <a:r>
              <a:rPr lang="en-US" altLang="zh-TW" smtClean="0">
                <a:sym typeface="Symbol" pitchFamily="18" charset="2"/>
              </a:rPr>
              <a:t>.</a:t>
            </a:r>
          </a:p>
          <a:p>
            <a:pPr eaLnBrk="1" hangingPunct="1"/>
            <a:r>
              <a:rPr lang="en-US" altLang="zh-TW" sz="2800" smtClean="0"/>
              <a:t>Resulting aerodynamic properties</a:t>
            </a:r>
          </a:p>
          <a:p>
            <a:pPr lvl="1" eaLnBrk="1" hangingPunct="1"/>
            <a:r>
              <a:rPr lang="en-US" altLang="zh-TW" smtClean="0"/>
              <a:t>Lifting coefficient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Induced drag coefficient</a:t>
            </a:r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1374775" y="3581400"/>
          <a:ext cx="4416425" cy="969963"/>
        </p:xfrm>
        <a:graphic>
          <a:graphicData uri="http://schemas.openxmlformats.org/presentationml/2006/ole">
            <p:oleObj spid="_x0000_s82946" name="Equation" r:id="rId3" imgW="1968480" imgH="431640" progId="Equation.3">
              <p:embed/>
            </p:oleObj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1371600" y="4802188"/>
          <a:ext cx="5842000" cy="1141412"/>
        </p:xfrm>
        <a:graphic>
          <a:graphicData uri="http://schemas.openxmlformats.org/presentationml/2006/ole">
            <p:oleObj spid="_x0000_s82947" name="Equation" r:id="rId4" imgW="26031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847012" cy="41148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cs typeface="Times New Roman" pitchFamily="18" charset="0"/>
              </a:rPr>
              <a:t>Define </a:t>
            </a:r>
            <a:r>
              <a:rPr lang="en-US" altLang="zh-TW" smtClean="0">
                <a:solidFill>
                  <a:schemeClr val="hlink"/>
                </a:solidFill>
                <a:cs typeface="Times New Roman" pitchFamily="18" charset="0"/>
              </a:rPr>
              <a:t>span efficiency factor </a:t>
            </a:r>
            <a:r>
              <a:rPr lang="en-US" altLang="zh-TW" i="1" smtClean="0">
                <a:solidFill>
                  <a:schemeClr val="hlink"/>
                </a:solidFill>
                <a:cs typeface="Times New Roman" pitchFamily="18" charset="0"/>
              </a:rPr>
              <a:t>e</a:t>
            </a:r>
          </a:p>
          <a:p>
            <a:pPr lvl="1" eaLnBrk="1" hangingPunct="1"/>
            <a:endParaRPr lang="en-US" altLang="zh-TW" i="1" smtClean="0">
              <a:solidFill>
                <a:schemeClr val="hlink"/>
              </a:solidFill>
              <a:cs typeface="Times New Roman" pitchFamily="18" charset="0"/>
            </a:endParaRPr>
          </a:p>
          <a:p>
            <a:pPr lvl="1" eaLnBrk="1" hangingPunct="1"/>
            <a:endParaRPr lang="en-US" altLang="zh-TW" i="1" smtClean="0">
              <a:cs typeface="Times New Roman" pitchFamily="18" charset="0"/>
            </a:endParaRPr>
          </a:p>
          <a:p>
            <a:pPr lvl="1" eaLnBrk="1" hangingPunct="1"/>
            <a:endParaRPr lang="en-US" altLang="zh-TW" smtClean="0">
              <a:cs typeface="Times New Roman" pitchFamily="18" charset="0"/>
            </a:endParaRPr>
          </a:p>
          <a:p>
            <a:pPr lvl="1" eaLnBrk="1" hangingPunct="1"/>
            <a:r>
              <a:rPr lang="en-US" altLang="zh-TW" smtClean="0">
                <a:cs typeface="Times New Roman" pitchFamily="18" charset="0"/>
              </a:rPr>
              <a:t>Note that 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=0 and </a:t>
            </a:r>
            <a:r>
              <a:rPr lang="en-US" altLang="zh-TW" i="1" smtClean="0"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=1 for the elliptical lift distribution. Hence, the lift distribution which yields </a:t>
            </a:r>
            <a:r>
              <a:rPr lang="en-US" altLang="zh-TW" i="1" smtClean="0">
                <a:solidFill>
                  <a:schemeClr val="hlink"/>
                </a:solidFill>
                <a:cs typeface="Times New Roman" pitchFamily="18" charset="0"/>
                <a:sym typeface="Symbol" pitchFamily="18" charset="2"/>
              </a:rPr>
              <a:t>minimum induced drag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 is the </a:t>
            </a:r>
            <a:r>
              <a:rPr lang="en-US" altLang="zh-TW" smtClean="0">
                <a:solidFill>
                  <a:schemeClr val="hlink"/>
                </a:solidFill>
                <a:cs typeface="Times New Roman" pitchFamily="18" charset="0"/>
                <a:sym typeface="Symbol" pitchFamily="18" charset="2"/>
              </a:rPr>
              <a:t>elliptical lift distribution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.</a:t>
            </a:r>
            <a:endParaRPr lang="el-GR" altLang="zh-TW" smtClean="0">
              <a:cs typeface="Times New Roman" pitchFamily="18" charset="0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447800" y="1905000"/>
          <a:ext cx="1881188" cy="1484313"/>
        </p:xfrm>
        <a:graphic>
          <a:graphicData uri="http://schemas.openxmlformats.org/presentationml/2006/ole">
            <p:oleObj spid="_x0000_s83970" name="Equation" r:id="rId3" imgW="83808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z="3200" smtClean="0"/>
              <a:t>Control volumes and fluid elements</a:t>
            </a:r>
          </a:p>
        </p:txBody>
      </p:sp>
      <p:sp>
        <p:nvSpPr>
          <p:cNvPr id="102403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684213" y="170021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Control volume approach</a:t>
            </a:r>
          </a:p>
        </p:txBody>
      </p:sp>
      <p:sp>
        <p:nvSpPr>
          <p:cNvPr id="1024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>
          <a:xfrm>
            <a:off x="4787900" y="170021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Fluid element approach</a:t>
            </a:r>
          </a:p>
        </p:txBody>
      </p:sp>
      <p:pic>
        <p:nvPicPr>
          <p:cNvPr id="102405" name="Picture 8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068638"/>
            <a:ext cx="39973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6" name="Picture 9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3286125"/>
            <a:ext cx="395922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Continuity equation</a:t>
            </a:r>
          </a:p>
        </p:txBody>
      </p:sp>
      <p:sp>
        <p:nvSpPr>
          <p:cNvPr id="204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Fixed control volume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Mass flow equation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Continuity equation in a finite space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Continuity equation at a point 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042988" y="2387600"/>
          <a:ext cx="1439862" cy="463550"/>
        </p:xfrm>
        <a:graphic>
          <a:graphicData uri="http://schemas.openxmlformats.org/presentationml/2006/ole">
            <p:oleObj spid="_x0000_s20482" name="方程式" r:id="rId3" imgW="749160" imgH="2412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1042988" y="3716338"/>
          <a:ext cx="2970212" cy="792162"/>
        </p:xfrm>
        <a:graphic>
          <a:graphicData uri="http://schemas.openxmlformats.org/presentationml/2006/ole">
            <p:oleObj spid="_x0000_s20483" name="方程式" r:id="rId4" imgW="1904760" imgH="50796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971550" y="5227638"/>
          <a:ext cx="2087563" cy="722312"/>
        </p:xfrm>
        <a:graphic>
          <a:graphicData uri="http://schemas.openxmlformats.org/presentationml/2006/ole">
            <p:oleObj spid="_x0000_s20484" name="方程式" r:id="rId5" imgW="1320480" imgH="457200" progId="Equation.3">
              <p:embed/>
            </p:oleObj>
          </a:graphicData>
        </a:graphic>
      </p:graphicFrame>
      <p:pic>
        <p:nvPicPr>
          <p:cNvPr id="20487" name="Picture 10" descr="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7538" y="2060575"/>
            <a:ext cx="40862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Momentum equation</a:t>
            </a:r>
          </a:p>
        </p:txBody>
      </p:sp>
      <p:sp>
        <p:nvSpPr>
          <p:cNvPr id="215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848600" cy="5040312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Fixed control volume</a:t>
            </a:r>
          </a:p>
          <a:p>
            <a:pPr eaLnBrk="1" hangingPunct="1"/>
            <a:r>
              <a:rPr lang="en-US" altLang="zh-TW" sz="2800" smtClean="0"/>
              <a:t>Original form is Newton</a:t>
            </a:r>
            <a:r>
              <a:rPr lang="en-US" altLang="zh-TW" sz="2800" smtClean="0">
                <a:latin typeface="Times New Roman" pitchFamily="18" charset="0"/>
              </a:rPr>
              <a:t>’</a:t>
            </a:r>
            <a:r>
              <a:rPr lang="en-US" altLang="zh-TW" sz="2800" smtClean="0"/>
              <a:t>s second law</a:t>
            </a:r>
          </a:p>
          <a:p>
            <a:pPr eaLnBrk="1" hangingPunct="1"/>
            <a:r>
              <a:rPr lang="en-US" altLang="zh-TW" sz="2800" smtClean="0"/>
              <a:t>Momentum equation in integral form</a:t>
            </a:r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z="2000" b="1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z="2000" b="1" smtClean="0"/>
              <a:t>f</a:t>
            </a:r>
            <a:r>
              <a:rPr lang="en-US" altLang="zh-TW" sz="2000" smtClean="0"/>
              <a:t> is body force; </a:t>
            </a:r>
            <a:r>
              <a:rPr lang="en-US" altLang="zh-TW" sz="2000" b="1" smtClean="0"/>
              <a:t>F</a:t>
            </a:r>
            <a:r>
              <a:rPr lang="en-US" altLang="zh-TW" sz="1200" smtClean="0"/>
              <a:t>viscous</a:t>
            </a:r>
            <a:r>
              <a:rPr lang="en-US" altLang="zh-TW" sz="2000" smtClean="0"/>
              <a:t> is viscous force on control surface </a:t>
            </a:r>
          </a:p>
          <a:p>
            <a:pPr eaLnBrk="1" hangingPunct="1"/>
            <a:r>
              <a:rPr lang="en-US" altLang="zh-TW" sz="2800" smtClean="0"/>
              <a:t>X-component of the momentum equation in differential form (similar form for y- and z-component).</a:t>
            </a:r>
          </a:p>
          <a:p>
            <a:pPr eaLnBrk="1" hangingPunct="1"/>
            <a:endParaRPr lang="en-US" altLang="zh-TW" sz="2400" smtClean="0"/>
          </a:p>
          <a:p>
            <a:pPr lvl="1" eaLnBrk="1" hangingPunct="1"/>
            <a:endParaRPr lang="en-US" altLang="zh-TW" sz="2000" smtClean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971550" y="3027363"/>
          <a:ext cx="6840538" cy="831850"/>
        </p:xfrm>
        <a:graphic>
          <a:graphicData uri="http://schemas.openxmlformats.org/presentationml/2006/ole">
            <p:oleObj spid="_x0000_s21506" name="方程式" r:id="rId3" imgW="4178160" imgH="50796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003300" y="5586413"/>
          <a:ext cx="4937125" cy="722312"/>
        </p:xfrm>
        <a:graphic>
          <a:graphicData uri="http://schemas.openxmlformats.org/presentationml/2006/ole">
            <p:oleObj spid="_x0000_s21507" name="方程式" r:id="rId4" imgW="31240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7704137" cy="4391025"/>
          </a:xfrm>
        </p:spPr>
        <p:txBody>
          <a:bodyPr/>
          <a:lstStyle/>
          <a:p>
            <a:pPr eaLnBrk="1" hangingPunct="1"/>
            <a:r>
              <a:rPr lang="en-US" altLang="zh-TW" sz="2800" i="1" smtClean="0">
                <a:solidFill>
                  <a:schemeClr val="hlink"/>
                </a:solidFill>
              </a:rPr>
              <a:t>Navier-Stokes equations</a:t>
            </a:r>
            <a:r>
              <a:rPr lang="en-US" altLang="zh-TW" sz="2800" smtClean="0"/>
              <a:t> </a:t>
            </a:r>
          </a:p>
          <a:p>
            <a:pPr lvl="1" eaLnBrk="1" hangingPunct="1"/>
            <a:r>
              <a:rPr lang="en-US" altLang="zh-TW" smtClean="0"/>
              <a:t>The momentum equations for a </a:t>
            </a:r>
            <a:r>
              <a:rPr lang="en-US" altLang="zh-TW" smtClean="0">
                <a:solidFill>
                  <a:schemeClr val="hlink"/>
                </a:solidFill>
              </a:rPr>
              <a:t>viscous</a:t>
            </a:r>
            <a:r>
              <a:rPr lang="en-US" altLang="zh-TW" smtClean="0"/>
              <a:t> flow.</a:t>
            </a:r>
          </a:p>
          <a:p>
            <a:pPr eaLnBrk="1" hangingPunct="1"/>
            <a:r>
              <a:rPr lang="en-US" altLang="zh-TW" sz="2800" i="1" smtClean="0">
                <a:solidFill>
                  <a:schemeClr val="hlink"/>
                </a:solidFill>
              </a:rPr>
              <a:t>Euler</a:t>
            </a:r>
            <a:r>
              <a:rPr lang="en-US" altLang="zh-TW" sz="2800" smtClean="0"/>
              <a:t> </a:t>
            </a:r>
            <a:r>
              <a:rPr lang="en-US" altLang="zh-TW" sz="2800" i="1" smtClean="0">
                <a:solidFill>
                  <a:schemeClr val="hlink"/>
                </a:solidFill>
              </a:rPr>
              <a:t>equations</a:t>
            </a:r>
            <a:r>
              <a:rPr lang="en-US" altLang="zh-TW" sz="2800" smtClean="0"/>
              <a:t> </a:t>
            </a:r>
          </a:p>
          <a:p>
            <a:pPr lvl="1" eaLnBrk="1" hangingPunct="1"/>
            <a:r>
              <a:rPr lang="en-US" altLang="zh-TW" smtClean="0"/>
              <a:t>The momentum equations for a </a:t>
            </a:r>
            <a:r>
              <a:rPr lang="en-US" altLang="zh-TW" smtClean="0">
                <a:solidFill>
                  <a:schemeClr val="hlink"/>
                </a:solidFill>
              </a:rPr>
              <a:t>steady inviscid</a:t>
            </a:r>
            <a:r>
              <a:rPr lang="en-US" altLang="zh-TW" smtClean="0"/>
              <a:t> flow.</a:t>
            </a:r>
          </a:p>
          <a:p>
            <a:pPr eaLnBrk="1" hangingPunct="1"/>
            <a:endParaRPr lang="en-US" altLang="zh-TW" sz="2800" smtClean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258888" y="3787775"/>
          <a:ext cx="2041525" cy="2305050"/>
        </p:xfrm>
        <a:graphic>
          <a:graphicData uri="http://schemas.openxmlformats.org/presentationml/2006/ole">
            <p:oleObj spid="_x0000_s22530" name="方程式" r:id="rId3" imgW="128268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Pathlines and streamlines</a:t>
            </a:r>
          </a:p>
        </p:txBody>
      </p:sp>
      <p:sp>
        <p:nvSpPr>
          <p:cNvPr id="103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57338"/>
            <a:ext cx="4094163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Pathline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Path of a fluid element</a:t>
            </a:r>
            <a:r>
              <a:rPr lang="en-US" altLang="zh-TW" sz="20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Streamline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 curve whose tangent at any point is in the direction of the velocity vector at that point.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For </a:t>
            </a:r>
            <a:r>
              <a:rPr lang="en-US" altLang="zh-TW" sz="2800" smtClean="0">
                <a:solidFill>
                  <a:schemeClr val="hlink"/>
                </a:solidFill>
              </a:rPr>
              <a:t>steady</a:t>
            </a:r>
            <a:r>
              <a:rPr lang="en-US" altLang="zh-TW" sz="2800" smtClean="0"/>
              <a:t> flow, pathlines and streamlines are </a:t>
            </a:r>
            <a:r>
              <a:rPr lang="en-US" altLang="zh-TW" sz="2800" smtClean="0">
                <a:solidFill>
                  <a:schemeClr val="hlink"/>
                </a:solidFill>
              </a:rPr>
              <a:t>identical</a:t>
            </a:r>
            <a:r>
              <a:rPr lang="en-US" altLang="zh-TW" sz="2400" smtClean="0"/>
              <a:t>. </a:t>
            </a:r>
          </a:p>
        </p:txBody>
      </p:sp>
      <p:pic>
        <p:nvPicPr>
          <p:cNvPr id="103428" name="Picture 6" descr="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59338" y="1660525"/>
            <a:ext cx="3529012" cy="2560638"/>
          </a:xfrm>
          <a:noFill/>
        </p:spPr>
      </p:pic>
      <p:pic>
        <p:nvPicPr>
          <p:cNvPr id="103429" name="Picture 8" descr="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800600" y="4133850"/>
            <a:ext cx="3810000" cy="1790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84313"/>
            <a:ext cx="755015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Streamline equation for steady flow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By definition, flow velocity </a:t>
            </a:r>
            <a:r>
              <a:rPr lang="en-US" altLang="zh-TW" b="1" smtClean="0"/>
              <a:t>V</a:t>
            </a:r>
            <a:r>
              <a:rPr lang="en-US" altLang="zh-TW" smtClean="0"/>
              <a:t> is parallel to directed segment of the streamline </a:t>
            </a:r>
            <a:r>
              <a:rPr lang="en-US" altLang="zh-TW" b="1" smtClean="0"/>
              <a:t>ds</a:t>
            </a:r>
            <a:r>
              <a:rPr lang="en-US" altLang="zh-TW" smtClean="0"/>
              <a:t>, so </a:t>
            </a:r>
            <a:r>
              <a:rPr lang="en-US" altLang="zh-TW" b="1" smtClean="0"/>
              <a:t>ds</a:t>
            </a:r>
            <a:r>
              <a:rPr lang="en-US" altLang="zh-TW" smtClean="0"/>
              <a:t>x</a:t>
            </a:r>
            <a:r>
              <a:rPr lang="en-US" altLang="zh-TW" b="1" smtClean="0"/>
              <a:t>V</a:t>
            </a:r>
            <a:r>
              <a:rPr lang="en-US" altLang="zh-TW" smtClean="0"/>
              <a:t>=0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</a:pPr>
            <a:endParaRPr lang="en-US" altLang="zh-TW" sz="200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zh-TW" smtClean="0"/>
              <a:t>             For two-dimensional flow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116013" y="2565400"/>
          <a:ext cx="2879725" cy="2557463"/>
        </p:xfrm>
        <a:graphic>
          <a:graphicData uri="http://schemas.openxmlformats.org/presentationml/2006/ole">
            <p:oleObj spid="_x0000_s23554" name="方程式" r:id="rId3" imgW="1815840" imgH="16128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6156325" y="4859338"/>
          <a:ext cx="863600" cy="739775"/>
        </p:xfrm>
        <a:graphic>
          <a:graphicData uri="http://schemas.openxmlformats.org/presentationml/2006/ole">
            <p:oleObj spid="_x0000_s23555" name="方程式" r:id="rId4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Angular velocity, vorticity and circulation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57338"/>
            <a:ext cx="7981950" cy="4403725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Angular velocity and vorticity</a:t>
            </a:r>
          </a:p>
          <a:p>
            <a:pPr lvl="1" eaLnBrk="1" hangingPunct="1"/>
            <a:r>
              <a:rPr lang="en-US" altLang="zh-TW" smtClean="0"/>
              <a:t>As a fluid element translate along a streamline, it may </a:t>
            </a:r>
            <a:r>
              <a:rPr lang="en-US" altLang="zh-TW" smtClean="0">
                <a:solidFill>
                  <a:schemeClr val="hlink"/>
                </a:solidFill>
              </a:rPr>
              <a:t>rotate</a:t>
            </a:r>
            <a:r>
              <a:rPr lang="en-US" altLang="zh-TW" smtClean="0"/>
              <a:t> as well as </a:t>
            </a:r>
            <a:r>
              <a:rPr lang="en-US" altLang="zh-TW" smtClean="0">
                <a:solidFill>
                  <a:schemeClr val="hlink"/>
                </a:solidFill>
              </a:rPr>
              <a:t>shape distorted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/>
              <a:t>Angular velocity </a:t>
            </a:r>
            <a:r>
              <a:rPr lang="en-US" altLang="zh-TW" b="1" smtClean="0">
                <a:sym typeface="Symbol" pitchFamily="18" charset="2"/>
              </a:rPr>
              <a:t></a:t>
            </a:r>
          </a:p>
          <a:p>
            <a:pPr lvl="1" eaLnBrk="1" hangingPunct="1"/>
            <a:endParaRPr lang="en-US" altLang="zh-TW" b="1" smtClean="0">
              <a:sym typeface="Symbol" pitchFamily="18" charset="2"/>
            </a:endParaRPr>
          </a:p>
          <a:p>
            <a:pPr lvl="1" eaLnBrk="1" hangingPunct="1"/>
            <a:endParaRPr lang="en-US" altLang="zh-TW" b="1" smtClean="0">
              <a:sym typeface="Symbol" pitchFamily="18" charset="2"/>
            </a:endParaRPr>
          </a:p>
          <a:p>
            <a:pPr lvl="1" eaLnBrk="1" hangingPunct="1"/>
            <a:r>
              <a:rPr lang="en-US" altLang="zh-TW" i="1" smtClean="0">
                <a:solidFill>
                  <a:schemeClr val="hlink"/>
                </a:solidFill>
                <a:sym typeface="Symbol" pitchFamily="18" charset="2"/>
              </a:rPr>
              <a:t>Vorticity</a:t>
            </a:r>
            <a:r>
              <a:rPr lang="en-US" altLang="zh-TW" i="1" smtClean="0">
                <a:sym typeface="Symbol" pitchFamily="18" charset="2"/>
              </a:rPr>
              <a:t> </a:t>
            </a:r>
            <a:r>
              <a:rPr lang="en-US" altLang="zh-TW" b="1" smtClean="0">
                <a:sym typeface="Symbol" pitchFamily="18" charset="2"/>
              </a:rPr>
              <a:t> </a:t>
            </a:r>
            <a:r>
              <a:rPr lang="en-US" altLang="zh-TW" smtClean="0">
                <a:sym typeface="Symbol" pitchFamily="18" charset="2"/>
              </a:rPr>
              <a:t>is defined to be 2</a:t>
            </a:r>
            <a:r>
              <a:rPr lang="en-US" altLang="zh-TW" b="1" smtClean="0">
                <a:sym typeface="Symbol" pitchFamily="18" charset="2"/>
              </a:rPr>
              <a:t></a:t>
            </a:r>
            <a:r>
              <a:rPr lang="en-US" altLang="zh-TW" smtClean="0">
                <a:sym typeface="Symbol" pitchFamily="18" charset="2"/>
              </a:rPr>
              <a:t>, also equal to x</a:t>
            </a:r>
            <a:r>
              <a:rPr lang="en-US" altLang="zh-TW" b="1" smtClean="0">
                <a:sym typeface="Symbol" pitchFamily="18" charset="2"/>
              </a:rPr>
              <a:t>V</a:t>
            </a:r>
            <a:r>
              <a:rPr lang="en-US" altLang="zh-TW" smtClean="0">
                <a:sym typeface="Symbol" pitchFamily="18" charset="2"/>
              </a:rPr>
              <a:t>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If x</a:t>
            </a:r>
            <a:r>
              <a:rPr lang="en-US" altLang="zh-TW" b="1" smtClean="0">
                <a:sym typeface="Symbol" pitchFamily="18" charset="2"/>
              </a:rPr>
              <a:t>V≠</a:t>
            </a:r>
            <a:r>
              <a:rPr lang="en-US" altLang="zh-TW" smtClean="0">
                <a:sym typeface="Symbol" pitchFamily="18" charset="2"/>
              </a:rPr>
              <a:t>0, the flow is </a:t>
            </a:r>
            <a:r>
              <a:rPr lang="en-US" altLang="zh-TW" i="1" smtClean="0">
                <a:solidFill>
                  <a:schemeClr val="hlink"/>
                </a:solidFill>
                <a:sym typeface="Symbol" pitchFamily="18" charset="2"/>
              </a:rPr>
              <a:t>rotational</a:t>
            </a:r>
            <a:r>
              <a:rPr lang="en-US" altLang="zh-TW" smtClean="0">
                <a:sym typeface="Symbol" pitchFamily="18" charset="2"/>
              </a:rPr>
              <a:t>, and </a:t>
            </a:r>
            <a:r>
              <a:rPr lang="en-US" altLang="zh-TW" b="1" smtClean="0">
                <a:sym typeface="Symbol" pitchFamily="18" charset="2"/>
              </a:rPr>
              <a:t>≠</a:t>
            </a:r>
            <a:r>
              <a:rPr lang="en-US" altLang="zh-TW" smtClean="0">
                <a:sym typeface="Symbol" pitchFamily="18" charset="2"/>
              </a:rPr>
              <a:t>0.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If x</a:t>
            </a:r>
            <a:r>
              <a:rPr lang="en-US" altLang="zh-TW" b="1" smtClean="0">
                <a:sym typeface="Symbol" pitchFamily="18" charset="2"/>
              </a:rPr>
              <a:t>V</a:t>
            </a:r>
            <a:r>
              <a:rPr lang="en-US" altLang="zh-TW" smtClean="0">
                <a:sym typeface="Symbol" pitchFamily="18" charset="2"/>
              </a:rPr>
              <a:t>=0, the flow is </a:t>
            </a:r>
            <a:r>
              <a:rPr lang="en-US" altLang="zh-TW" i="1" smtClean="0">
                <a:solidFill>
                  <a:schemeClr val="hlink"/>
                </a:solidFill>
                <a:sym typeface="Symbol" pitchFamily="18" charset="2"/>
              </a:rPr>
              <a:t>irrotational</a:t>
            </a:r>
            <a:r>
              <a:rPr lang="en-US" altLang="zh-TW" smtClean="0">
                <a:sym typeface="Symbol" pitchFamily="18" charset="2"/>
              </a:rPr>
              <a:t>, and </a:t>
            </a:r>
            <a:r>
              <a:rPr lang="en-US" altLang="zh-TW" b="1" smtClean="0">
                <a:sym typeface="Symbol" pitchFamily="18" charset="2"/>
              </a:rPr>
              <a:t></a:t>
            </a:r>
            <a:r>
              <a:rPr lang="en-US" altLang="zh-TW" smtClean="0">
                <a:sym typeface="Symbol" pitchFamily="18" charset="2"/>
              </a:rPr>
              <a:t>=0.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547813" y="3284538"/>
          <a:ext cx="5400675" cy="860425"/>
        </p:xfrm>
        <a:graphic>
          <a:graphicData uri="http://schemas.openxmlformats.org/presentationml/2006/ole">
            <p:oleObj spid="_x0000_s24578" name="方程式" r:id="rId3" imgW="3429000" imgH="545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22300" y="1474788"/>
            <a:ext cx="4670425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Circulation </a:t>
            </a:r>
            <a:r>
              <a:rPr lang="el-GR" altLang="zh-TW" sz="2800" smtClean="0"/>
              <a:t>Γ</a:t>
            </a:r>
          </a:p>
          <a:p>
            <a:pPr lvl="1" eaLnBrk="1" hangingPunct="1"/>
            <a:r>
              <a:rPr lang="en-US" altLang="zh-TW" smtClean="0"/>
              <a:t>Definition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Relation with lift: if an airfoil is generating lift, the circulation taken around a closed curve enclosing the airfoil will be </a:t>
            </a:r>
            <a:r>
              <a:rPr lang="en-US" altLang="zh-TW" smtClean="0">
                <a:solidFill>
                  <a:schemeClr val="hlink"/>
                </a:solidFill>
              </a:rPr>
              <a:t>finite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/>
              <a:t>By Stokes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 theorem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476375" y="2420938"/>
          <a:ext cx="1728788" cy="512762"/>
        </p:xfrm>
        <a:graphic>
          <a:graphicData uri="http://schemas.openxmlformats.org/presentationml/2006/ole">
            <p:oleObj spid="_x0000_s25602" name="方程式" r:id="rId3" imgW="1028520" imgH="30456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1403350" y="5268913"/>
          <a:ext cx="3889375" cy="701675"/>
        </p:xfrm>
        <a:graphic>
          <a:graphicData uri="http://schemas.openxmlformats.org/presentationml/2006/ole">
            <p:oleObj spid="_x0000_s25603" name="方程式" r:id="rId4" imgW="2323800" imgH="419040" progId="Equation.3">
              <p:embed/>
            </p:oleObj>
          </a:graphicData>
        </a:graphic>
      </p:graphicFrame>
      <p:pic>
        <p:nvPicPr>
          <p:cNvPr id="25605" name="Picture 26" descr="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2492375"/>
            <a:ext cx="3452812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749</TotalTime>
  <Words>569</Words>
  <Application>Microsoft Office PowerPoint</Application>
  <PresentationFormat>On-screen Show (4:3)</PresentationFormat>
  <Paragraphs>109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Tahoma</vt:lpstr>
      <vt:lpstr>新細明體</vt:lpstr>
      <vt:lpstr>Arial</vt:lpstr>
      <vt:lpstr>Calibri</vt:lpstr>
      <vt:lpstr>微軟正黑體</vt:lpstr>
      <vt:lpstr>Constantia</vt:lpstr>
      <vt:lpstr>Wingdings 2</vt:lpstr>
      <vt:lpstr>Majalla UI</vt:lpstr>
      <vt:lpstr>Wingdings</vt:lpstr>
      <vt:lpstr>Symbol</vt:lpstr>
      <vt:lpstr>Times New Roman</vt:lpstr>
      <vt:lpstr>Flow</vt:lpstr>
      <vt:lpstr>Microsoft 方程式編輯器 3.0</vt:lpstr>
      <vt:lpstr>Slide 1</vt:lpstr>
      <vt:lpstr>Control volumes and fluid elements</vt:lpstr>
      <vt:lpstr>Continuity equation</vt:lpstr>
      <vt:lpstr>Momentum equation</vt:lpstr>
      <vt:lpstr>Slide 5</vt:lpstr>
      <vt:lpstr>Pathlines and streamlines</vt:lpstr>
      <vt:lpstr>Slide 7</vt:lpstr>
      <vt:lpstr>Angular velocity, vorticity and circulation</vt:lpstr>
      <vt:lpstr>Slide 9</vt:lpstr>
      <vt:lpstr>Slide 10</vt:lpstr>
      <vt:lpstr>Stream function and velocity potential</vt:lpstr>
      <vt:lpstr>Slide 12</vt:lpstr>
      <vt:lpstr>Slide 13</vt:lpstr>
      <vt:lpstr> Elliptical lift distribution</vt:lpstr>
      <vt:lpstr>Slide 15</vt:lpstr>
      <vt:lpstr>Slide 16</vt:lpstr>
      <vt:lpstr>General lift distribution</vt:lpstr>
      <vt:lpstr>Slide 18</vt:lpstr>
      <vt:lpstr>Slide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fan</dc:creator>
  <cp:lastModifiedBy>lenovo</cp:lastModifiedBy>
  <cp:revision>43</cp:revision>
  <dcterms:created xsi:type="dcterms:W3CDTF">2003-11-23T06:29:38Z</dcterms:created>
  <dcterms:modified xsi:type="dcterms:W3CDTF">2019-11-05T19:27:02Z</dcterms:modified>
</cp:coreProperties>
</file>